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7"/>
  </p:notesMasterIdLst>
  <p:handoutMasterIdLst>
    <p:handoutMasterId r:id="rId18"/>
  </p:handoutMasterIdLst>
  <p:sldIdLst>
    <p:sldId id="280" r:id="rId2"/>
    <p:sldId id="319" r:id="rId3"/>
    <p:sldId id="321" r:id="rId4"/>
    <p:sldId id="322" r:id="rId5"/>
    <p:sldId id="324" r:id="rId6"/>
    <p:sldId id="326" r:id="rId7"/>
    <p:sldId id="327" r:id="rId8"/>
    <p:sldId id="325" r:id="rId9"/>
    <p:sldId id="328" r:id="rId10"/>
    <p:sldId id="329" r:id="rId11"/>
    <p:sldId id="330" r:id="rId12"/>
    <p:sldId id="331" r:id="rId13"/>
    <p:sldId id="332" r:id="rId14"/>
    <p:sldId id="318" r:id="rId15"/>
    <p:sldId id="301" r:id="rId16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1E3"/>
    <a:srgbClr val="B7B6C2"/>
    <a:srgbClr val="D0CEBA"/>
    <a:srgbClr val="E9D2C0"/>
    <a:srgbClr val="6BAA75"/>
    <a:srgbClr val="545454"/>
    <a:srgbClr val="01295F"/>
    <a:srgbClr val="DFCC74"/>
    <a:srgbClr val="704C5E"/>
    <a:srgbClr val="7548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we have increased coordination, but have not changed the business processes.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327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Reduced number of technologies = actually opens up the labor market for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596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39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the competencies needed for the BACC and the organizational structure. Will discuss this in the next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789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Tasks &amp; Competencies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AA7F-4285-6F4D-AAD9-9D006078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Educating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67490-E9CA-F644-8A40-1DF8CD43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3072810"/>
            <a:ext cx="10845800" cy="829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4A9733-5B37-F648-BFD9-C502811BB8D6}"/>
              </a:ext>
            </a:extLst>
          </p:cNvPr>
          <p:cNvSpPr txBox="1"/>
          <p:nvPr/>
        </p:nvSpPr>
        <p:spPr>
          <a:xfrm>
            <a:off x="13152437" y="3072810"/>
            <a:ext cx="93726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The results of the information generation process will create some solution (often a report or dashboard). </a:t>
            </a:r>
          </a:p>
          <a:p>
            <a:pPr>
              <a:spcAft>
                <a:spcPts val="600"/>
              </a:spcAft>
            </a:pPr>
            <a:r>
              <a:rPr lang="en-US" sz="3600" dirty="0"/>
              <a:t>The following are true: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The solution is never better than its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A successful implementation requires three elements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User friendliness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Relevant information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General support</a:t>
            </a:r>
          </a:p>
        </p:txBody>
      </p:sp>
    </p:spTree>
    <p:extLst>
      <p:ext uri="{BB962C8B-B14F-4D97-AF65-F5344CB8AC3E}">
        <p14:creationId xmlns:p14="http://schemas.microsoft.com/office/powerpoint/2010/main" val="42816326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549C-9217-C14A-8BD2-06852C7D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Educating Users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EF5525-E512-0D44-9304-B8084802F21B}"/>
              </a:ext>
            </a:extLst>
          </p:cNvPr>
          <p:cNvSpPr/>
          <p:nvPr/>
        </p:nvSpPr>
        <p:spPr>
          <a:xfrm>
            <a:off x="503237" y="2175192"/>
            <a:ext cx="7086600" cy="9806940"/>
          </a:xfrm>
          <a:prstGeom prst="roundRect">
            <a:avLst>
              <a:gd name="adj" fmla="val 4937"/>
            </a:avLst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Friendliness</a:t>
            </a: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system/report must be inviting, intuitive, and clear</a:t>
            </a: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feedback from users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Typically needed before and after delivery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in a period for feedback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13B279-54B7-034D-AE53-761204969914}"/>
              </a:ext>
            </a:extLst>
          </p:cNvPr>
          <p:cNvSpPr/>
          <p:nvPr/>
        </p:nvSpPr>
        <p:spPr>
          <a:xfrm>
            <a:off x="8199437" y="2175192"/>
            <a:ext cx="7086600" cy="9806940"/>
          </a:xfrm>
          <a:prstGeom prst="roundRect">
            <a:avLst>
              <a:gd name="adj" fmla="val 4937"/>
            </a:avLst>
          </a:prstGeom>
          <a:solidFill>
            <a:srgbClr val="B7B6C2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Relevance of Information</a:t>
            </a: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must be available, accurate, and actionable</a:t>
            </a: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Requires a front-end system that can provide information at the speed necessary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 to validate data both internally and externally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data to the right people at the right time in a way they can use 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3041DC-717F-B745-AA1C-91FA8FBD196C}"/>
              </a:ext>
            </a:extLst>
          </p:cNvPr>
          <p:cNvSpPr/>
          <p:nvPr/>
        </p:nvSpPr>
        <p:spPr>
          <a:xfrm>
            <a:off x="15895637" y="2175192"/>
            <a:ext cx="7086600" cy="9806940"/>
          </a:xfrm>
          <a:prstGeom prst="roundRect">
            <a:avLst>
              <a:gd name="adj" fmla="val 4937"/>
            </a:avLst>
          </a:prstGeom>
          <a:solidFill>
            <a:srgbClr val="F5F1E3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Support</a:t>
            </a:r>
          </a:p>
          <a:p>
            <a:pPr algn="ctr"/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should be trained, there should be a way to get answers to questions and submit feedback</a:t>
            </a: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sessions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Remote training sessions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Video content that can be referred to when needed (knowledge management system)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D7E991-EE37-1842-9008-B1F79061048B}"/>
              </a:ext>
            </a:extLst>
          </p:cNvPr>
          <p:cNvCxnSpPr/>
          <p:nvPr/>
        </p:nvCxnSpPr>
        <p:spPr>
          <a:xfrm>
            <a:off x="579437" y="4144962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19E5B-2208-BF43-A9D8-02AF0C77D46B}"/>
              </a:ext>
            </a:extLst>
          </p:cNvPr>
          <p:cNvCxnSpPr/>
          <p:nvPr/>
        </p:nvCxnSpPr>
        <p:spPr>
          <a:xfrm>
            <a:off x="617537" y="6811962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1977B3-5BE9-8449-A485-111A6451F9E5}"/>
              </a:ext>
            </a:extLst>
          </p:cNvPr>
          <p:cNvCxnSpPr/>
          <p:nvPr/>
        </p:nvCxnSpPr>
        <p:spPr>
          <a:xfrm>
            <a:off x="8313737" y="4126633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6FCFF-26A2-554B-AF84-79243EE8AF29}"/>
              </a:ext>
            </a:extLst>
          </p:cNvPr>
          <p:cNvCxnSpPr/>
          <p:nvPr/>
        </p:nvCxnSpPr>
        <p:spPr>
          <a:xfrm>
            <a:off x="8351837" y="6793633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261F31-076C-DB40-8C87-8C31984E010A}"/>
              </a:ext>
            </a:extLst>
          </p:cNvPr>
          <p:cNvCxnSpPr/>
          <p:nvPr/>
        </p:nvCxnSpPr>
        <p:spPr>
          <a:xfrm>
            <a:off x="16048037" y="4126633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5A9157-DB96-BD4C-882D-4F95ABBF7429}"/>
              </a:ext>
            </a:extLst>
          </p:cNvPr>
          <p:cNvCxnSpPr/>
          <p:nvPr/>
        </p:nvCxnSpPr>
        <p:spPr>
          <a:xfrm>
            <a:off x="16086137" y="6793633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36085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CD40-3AC2-364E-9417-F3100843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EAE4E-DC3E-D04E-A997-377402007F4B}"/>
              </a:ext>
            </a:extLst>
          </p:cNvPr>
          <p:cNvSpPr txBox="1"/>
          <p:nvPr/>
        </p:nvSpPr>
        <p:spPr>
          <a:xfrm>
            <a:off x="6675438" y="5287962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One task of the BACC is to prioritize new BA initiatives: will cover this in chapter 8</a:t>
            </a:r>
          </a:p>
        </p:txBody>
      </p:sp>
    </p:spTree>
    <p:extLst>
      <p:ext uri="{BB962C8B-B14F-4D97-AF65-F5344CB8AC3E}">
        <p14:creationId xmlns:p14="http://schemas.microsoft.com/office/powerpoint/2010/main" val="298842712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EE53-AB3A-034D-9BA2-3DA9BCB2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BACC Competencies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D600B-1E34-284B-BB09-6D1A86D4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3" y="3459162"/>
            <a:ext cx="10864850" cy="73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988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153F6-D8CC-2C4A-872E-31ED84BB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-46039"/>
            <a:ext cx="23439438" cy="146496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10207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Discussed tasks and competencies of the Business Analytics Competency Center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Benefits in information strategy and technology strategy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information wheel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3306762"/>
            <a:ext cx="13277373" cy="809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3696AB-D172-EA4A-9FFE-23467E26758F}"/>
              </a:ext>
            </a:extLst>
          </p:cNvPr>
          <p:cNvSpPr txBox="1"/>
          <p:nvPr/>
        </p:nvSpPr>
        <p:spPr>
          <a:xfrm>
            <a:off x="14981236" y="3306762"/>
            <a:ext cx="725757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Notes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The Information Wheel describes the process of providing analytics to the business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Note that it is not always a cycle as shown, many projects finish with no follow up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Shows that the BACC lies at the center of what is provided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The BACC can be a dedicated team or can be decentralized (more on this later)</a:t>
            </a:r>
          </a:p>
        </p:txBody>
      </p:sp>
    </p:spTree>
    <p:extLst>
      <p:ext uri="{BB962C8B-B14F-4D97-AF65-F5344CB8AC3E}">
        <p14:creationId xmlns:p14="http://schemas.microsoft.com/office/powerpoint/2010/main" val="26611644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3306762"/>
            <a:ext cx="13277373" cy="80940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696AB-D172-EA4A-9FFE-23467E26758F}"/>
              </a:ext>
            </a:extLst>
          </p:cNvPr>
          <p:cNvSpPr txBox="1"/>
          <p:nvPr/>
        </p:nvSpPr>
        <p:spPr>
          <a:xfrm>
            <a:off x="14752637" y="3306762"/>
            <a:ext cx="7696200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Notes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The purpose of knowledge management is to have the best of both: a </a:t>
            </a:r>
            <a:r>
              <a:rPr lang="en-US" sz="3200" b="1" dirty="0"/>
              <a:t>decentralized organization releasing its full creative potential</a:t>
            </a:r>
            <a:r>
              <a:rPr lang="en-US" sz="3200" dirty="0"/>
              <a:t> while at the same time making sure that other decentralized units </a:t>
            </a:r>
            <a:r>
              <a:rPr lang="en-US" sz="3200" b="1" dirty="0"/>
              <a:t>reuse the good ideas generated</a:t>
            </a:r>
            <a:r>
              <a:rPr lang="en-US" sz="32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How do we do it?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Public document store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Internal Wiki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Knowledge Management System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Digital solutions may lead to person-to-person interactions (and improve the knowledge stored in digital form)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C3B768D-05D9-2E40-A56F-F0D159223DB0}"/>
              </a:ext>
            </a:extLst>
          </p:cNvPr>
          <p:cNvSpPr/>
          <p:nvPr/>
        </p:nvSpPr>
        <p:spPr>
          <a:xfrm>
            <a:off x="11323637" y="3306762"/>
            <a:ext cx="3124200" cy="8094014"/>
          </a:xfrm>
          <a:prstGeom prst="roundRect">
            <a:avLst>
              <a:gd name="adj" fmla="val 8130"/>
            </a:avLst>
          </a:prstGeom>
          <a:noFill/>
          <a:ln w="635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149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015609" y="3224608"/>
            <a:ext cx="3657600" cy="2770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039DF-5E38-8541-9EE5-688B848B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3437" y="3247844"/>
            <a:ext cx="3657600" cy="2770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75BBC-B0C6-BD48-8839-0F785221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3437" y="6018111"/>
            <a:ext cx="3657600" cy="2770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EC22E-1439-FC46-867F-5E27394ED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673209" y="3247844"/>
            <a:ext cx="3657600" cy="277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291E9-BF7C-834B-8CEE-9A2AC339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673209" y="6018111"/>
            <a:ext cx="3657600" cy="277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705F87-EB2D-514D-A6BA-9AFB7366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015609" y="6018111"/>
            <a:ext cx="3657600" cy="2770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6082E-E9CB-3641-9CB6-AA02C3D7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3254770"/>
            <a:ext cx="3657600" cy="2770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45CBC-52AC-3F4F-8DF9-F5D82408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8431265" y="3278006"/>
            <a:ext cx="3657600" cy="2770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7B87A-1DB6-1D43-B90C-48BB24ACC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6048273"/>
            <a:ext cx="3657600" cy="2770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10D67-FE37-094B-BF2D-F4B61F476DD9}"/>
              </a:ext>
            </a:extLst>
          </p:cNvPr>
          <p:cNvSpPr txBox="1"/>
          <p:nvPr/>
        </p:nvSpPr>
        <p:spPr>
          <a:xfrm>
            <a:off x="1015609" y="2392362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F8CDF-BF92-5343-BEC1-842E88ABEA68}"/>
              </a:ext>
            </a:extLst>
          </p:cNvPr>
          <p:cNvSpPr txBox="1"/>
          <p:nvPr/>
        </p:nvSpPr>
        <p:spPr>
          <a:xfrm>
            <a:off x="14773665" y="2392362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B6BDB-AEB2-E647-8562-8460B835C092}"/>
              </a:ext>
            </a:extLst>
          </p:cNvPr>
          <p:cNvSpPr txBox="1"/>
          <p:nvPr/>
        </p:nvSpPr>
        <p:spPr>
          <a:xfrm>
            <a:off x="9723437" y="2392362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Product Dev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0BC3A37-7DA2-464C-8C1B-711EF79BF2AB}"/>
              </a:ext>
            </a:extLst>
          </p:cNvPr>
          <p:cNvSpPr/>
          <p:nvPr/>
        </p:nvSpPr>
        <p:spPr>
          <a:xfrm rot="5400000">
            <a:off x="4444609" y="5745162"/>
            <a:ext cx="609600" cy="7162799"/>
          </a:xfrm>
          <a:prstGeom prst="rightBrace">
            <a:avLst>
              <a:gd name="adj1" fmla="val 40151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720FD-ED1B-BB49-9D43-9EFDD47F7D9E}"/>
              </a:ext>
            </a:extLst>
          </p:cNvPr>
          <p:cNvSpPr txBox="1"/>
          <p:nvPr/>
        </p:nvSpPr>
        <p:spPr>
          <a:xfrm>
            <a:off x="1968109" y="9707562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Customer List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774C60D-8E8A-5F4B-A6A0-7521B1F613E5}"/>
              </a:ext>
            </a:extLst>
          </p:cNvPr>
          <p:cNvSpPr/>
          <p:nvPr/>
        </p:nvSpPr>
        <p:spPr>
          <a:xfrm rot="5400000">
            <a:off x="18202665" y="5745162"/>
            <a:ext cx="609600" cy="7162799"/>
          </a:xfrm>
          <a:prstGeom prst="rightBrace">
            <a:avLst>
              <a:gd name="adj1" fmla="val 40151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90105-62A6-C948-9FD1-8CEC25F00507}"/>
              </a:ext>
            </a:extLst>
          </p:cNvPr>
          <p:cNvSpPr txBox="1"/>
          <p:nvPr/>
        </p:nvSpPr>
        <p:spPr>
          <a:xfrm>
            <a:off x="15726165" y="9707562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Customer List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A3DA80A-EE9E-9C40-8E99-BE0D83F0055B}"/>
              </a:ext>
            </a:extLst>
          </p:cNvPr>
          <p:cNvSpPr/>
          <p:nvPr/>
        </p:nvSpPr>
        <p:spPr>
          <a:xfrm rot="5400000">
            <a:off x="11247437" y="7497762"/>
            <a:ext cx="609600" cy="3657600"/>
          </a:xfrm>
          <a:prstGeom prst="rightBrace">
            <a:avLst>
              <a:gd name="adj1" fmla="val 40151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0B9B30-CB4E-644B-AFC9-5350A7BB6E51}"/>
              </a:ext>
            </a:extLst>
          </p:cNvPr>
          <p:cNvSpPr txBox="1"/>
          <p:nvPr/>
        </p:nvSpPr>
        <p:spPr>
          <a:xfrm>
            <a:off x="8847137" y="9707562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Customer List</a:t>
            </a:r>
          </a:p>
        </p:txBody>
      </p:sp>
    </p:spTree>
    <p:extLst>
      <p:ext uri="{BB962C8B-B14F-4D97-AF65-F5344CB8AC3E}">
        <p14:creationId xmlns:p14="http://schemas.microsoft.com/office/powerpoint/2010/main" val="174026658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1015609" y="3224608"/>
            <a:ext cx="3657600" cy="2770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039DF-5E38-8541-9EE5-688B848B7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9723437" y="3247844"/>
            <a:ext cx="3657600" cy="2770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75BBC-B0C6-BD48-8839-0F7852218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9723437" y="6018111"/>
            <a:ext cx="3657600" cy="2770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EC22E-1439-FC46-867F-5E27394E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4673209" y="3247844"/>
            <a:ext cx="3657600" cy="277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291E9-BF7C-834B-8CEE-9A2AC339C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4673209" y="6018111"/>
            <a:ext cx="3657600" cy="277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705F87-EB2D-514D-A6BA-9AFB7366B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1015609" y="6018111"/>
            <a:ext cx="3657600" cy="2770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6082E-E9CB-3641-9CB6-AA02C3D75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14773665" y="3254770"/>
            <a:ext cx="3657600" cy="2770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45CBC-52AC-3F4F-8DF9-F5D824084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18431265" y="3278006"/>
            <a:ext cx="3657600" cy="2770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7B87A-1DB6-1D43-B90C-48BB24ACC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14773665" y="6048273"/>
            <a:ext cx="3657600" cy="2770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10D67-FE37-094B-BF2D-F4B61F476DD9}"/>
              </a:ext>
            </a:extLst>
          </p:cNvPr>
          <p:cNvSpPr txBox="1"/>
          <p:nvPr/>
        </p:nvSpPr>
        <p:spPr>
          <a:xfrm>
            <a:off x="1015609" y="2392362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F8CDF-BF92-5343-BEC1-842E88ABEA68}"/>
              </a:ext>
            </a:extLst>
          </p:cNvPr>
          <p:cNvSpPr txBox="1"/>
          <p:nvPr/>
        </p:nvSpPr>
        <p:spPr>
          <a:xfrm>
            <a:off x="14773665" y="2392362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B6BDB-AEB2-E647-8562-8460B835C092}"/>
              </a:ext>
            </a:extLst>
          </p:cNvPr>
          <p:cNvSpPr txBox="1"/>
          <p:nvPr/>
        </p:nvSpPr>
        <p:spPr>
          <a:xfrm>
            <a:off x="9723437" y="2392362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Product 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0B9B30-CB4E-644B-AFC9-5350A7BB6E51}"/>
              </a:ext>
            </a:extLst>
          </p:cNvPr>
          <p:cNvSpPr txBox="1"/>
          <p:nvPr/>
        </p:nvSpPr>
        <p:spPr>
          <a:xfrm>
            <a:off x="8885237" y="10469562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Customer List</a:t>
            </a:r>
          </a:p>
          <a:p>
            <a:pPr algn="ctr"/>
            <a:r>
              <a:rPr lang="en-US" sz="3200" i="1" dirty="0"/>
              <a:t>(may still have 3 definitions)</a:t>
            </a:r>
          </a:p>
          <a:p>
            <a:pPr algn="ctr"/>
            <a:r>
              <a:rPr lang="en-US" sz="3200" i="1" dirty="0"/>
              <a:t>(but will be fully aware)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3CDD33-D75E-8144-9898-C16D086243A6}"/>
              </a:ext>
            </a:extLst>
          </p:cNvPr>
          <p:cNvSpPr/>
          <p:nvPr/>
        </p:nvSpPr>
        <p:spPr>
          <a:xfrm>
            <a:off x="731837" y="1630362"/>
            <a:ext cx="21717000" cy="7188179"/>
          </a:xfrm>
          <a:prstGeom prst="roundRect">
            <a:avLst>
              <a:gd name="adj" fmla="val 4723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b="1" dirty="0">
                <a:solidFill>
                  <a:srgbClr val="C00000"/>
                </a:solidFill>
              </a:rPr>
              <a:t>BACC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6E94AE1-F35F-444A-B9CF-403020A9C5A5}"/>
              </a:ext>
            </a:extLst>
          </p:cNvPr>
          <p:cNvSpPr/>
          <p:nvPr/>
        </p:nvSpPr>
        <p:spPr>
          <a:xfrm>
            <a:off x="11247437" y="8966137"/>
            <a:ext cx="685800" cy="1295400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4965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implications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181865" y="2875914"/>
            <a:ext cx="3121056" cy="2363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039DF-5E38-8541-9EE5-688B848B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7911" y="2879175"/>
            <a:ext cx="3121056" cy="2363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75BBC-B0C6-BD48-8839-0F785221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7911" y="5375934"/>
            <a:ext cx="3121056" cy="2363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EC22E-1439-FC46-867F-5E27394ED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302921" y="2875914"/>
            <a:ext cx="3121055" cy="2363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291E9-BF7C-834B-8CEE-9A2AC339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302921" y="5364162"/>
            <a:ext cx="3121056" cy="236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705F87-EB2D-514D-A6BA-9AFB7366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181865" y="5364163"/>
            <a:ext cx="3121056" cy="236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6082E-E9CB-3641-9CB6-AA02C3D7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2746305"/>
            <a:ext cx="3121056" cy="2363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45CBC-52AC-3F4F-8DF9-F5D82408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7919975" y="2746305"/>
            <a:ext cx="3121055" cy="2363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7B87A-1DB6-1D43-B90C-48BB24ACC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5239802"/>
            <a:ext cx="3121056" cy="2363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10D67-FE37-094B-BF2D-F4B61F476DD9}"/>
              </a:ext>
            </a:extLst>
          </p:cNvPr>
          <p:cNvSpPr txBox="1"/>
          <p:nvPr/>
        </p:nvSpPr>
        <p:spPr>
          <a:xfrm>
            <a:off x="1181865" y="2043668"/>
            <a:ext cx="6053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F8CDF-BF92-5343-BEC1-842E88ABEA68}"/>
              </a:ext>
            </a:extLst>
          </p:cNvPr>
          <p:cNvSpPr txBox="1"/>
          <p:nvPr/>
        </p:nvSpPr>
        <p:spPr>
          <a:xfrm>
            <a:off x="14773665" y="2038419"/>
            <a:ext cx="6053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B6BDB-AEB2-E647-8562-8460B835C092}"/>
              </a:ext>
            </a:extLst>
          </p:cNvPr>
          <p:cNvSpPr txBox="1"/>
          <p:nvPr/>
        </p:nvSpPr>
        <p:spPr>
          <a:xfrm>
            <a:off x="9723437" y="2038419"/>
            <a:ext cx="302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Product Dev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C9E16C-C702-474E-8E07-420F89CC2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14" y="9576919"/>
            <a:ext cx="1738046" cy="17380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CD007F-301D-FC4F-AF0E-DF5792267DBF}"/>
              </a:ext>
            </a:extLst>
          </p:cNvPr>
          <p:cNvSpPr txBox="1"/>
          <p:nvPr/>
        </p:nvSpPr>
        <p:spPr>
          <a:xfrm>
            <a:off x="2327837" y="11314965"/>
            <a:ext cx="3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Marketing </a:t>
            </a:r>
          </a:p>
          <a:p>
            <a:pPr algn="ctr"/>
            <a:r>
              <a:rPr lang="en-US" sz="2400" dirty="0"/>
              <a:t>Data Warehouse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EF848CB-13E2-6E43-85A5-4AEA15A515F0}"/>
              </a:ext>
            </a:extLst>
          </p:cNvPr>
          <p:cNvSpPr/>
          <p:nvPr/>
        </p:nvSpPr>
        <p:spPr>
          <a:xfrm rot="10800000">
            <a:off x="3865937" y="8106318"/>
            <a:ext cx="685800" cy="1295400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ED7A4F-1EB4-6A44-B9C1-A9045DB3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614" y="9576919"/>
            <a:ext cx="1738046" cy="17380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1D914C-8F8D-F844-ABAB-98030626BE09}"/>
              </a:ext>
            </a:extLst>
          </p:cNvPr>
          <p:cNvSpPr txBox="1"/>
          <p:nvPr/>
        </p:nvSpPr>
        <p:spPr>
          <a:xfrm>
            <a:off x="9418637" y="11314965"/>
            <a:ext cx="3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Product </a:t>
            </a:r>
          </a:p>
          <a:p>
            <a:pPr algn="ctr"/>
            <a:r>
              <a:rPr lang="en-US" sz="2400" dirty="0"/>
              <a:t>Data Warehouse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E092B8D9-B0FC-F248-85FA-0C791ACA8E96}"/>
              </a:ext>
            </a:extLst>
          </p:cNvPr>
          <p:cNvSpPr/>
          <p:nvPr/>
        </p:nvSpPr>
        <p:spPr>
          <a:xfrm rot="10800000">
            <a:off x="10956737" y="8106318"/>
            <a:ext cx="685800" cy="1295400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1A7ABA4-E16B-694C-83E5-BEB00886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414" y="9576919"/>
            <a:ext cx="1738046" cy="17380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3377CA-8215-CD4E-B78A-BB4974FBACAF}"/>
              </a:ext>
            </a:extLst>
          </p:cNvPr>
          <p:cNvSpPr txBox="1"/>
          <p:nvPr/>
        </p:nvSpPr>
        <p:spPr>
          <a:xfrm>
            <a:off x="16509437" y="11314965"/>
            <a:ext cx="3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Sales </a:t>
            </a:r>
          </a:p>
          <a:p>
            <a:pPr algn="ctr"/>
            <a:r>
              <a:rPr lang="en-US" sz="2400" dirty="0"/>
              <a:t>Data Warehouse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88A3D67B-1EED-C147-ABD4-631540E67C8F}"/>
              </a:ext>
            </a:extLst>
          </p:cNvPr>
          <p:cNvSpPr/>
          <p:nvPr/>
        </p:nvSpPr>
        <p:spPr>
          <a:xfrm rot="10800000">
            <a:off x="18047537" y="8106318"/>
            <a:ext cx="685800" cy="1295400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0029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implications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181865" y="2875914"/>
            <a:ext cx="3121056" cy="2363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039DF-5E38-8541-9EE5-688B848B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7911" y="2879175"/>
            <a:ext cx="3121056" cy="2363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75BBC-B0C6-BD48-8839-0F785221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7911" y="5375934"/>
            <a:ext cx="3121056" cy="2363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EC22E-1439-FC46-867F-5E27394ED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302921" y="2875914"/>
            <a:ext cx="3121055" cy="2363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291E9-BF7C-834B-8CEE-9A2AC339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302921" y="5364162"/>
            <a:ext cx="3121056" cy="236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705F87-EB2D-514D-A6BA-9AFB7366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181865" y="5364163"/>
            <a:ext cx="3121056" cy="236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6082E-E9CB-3641-9CB6-AA02C3D7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2746305"/>
            <a:ext cx="3121056" cy="2363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45CBC-52AC-3F4F-8DF9-F5D82408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7919975" y="2746305"/>
            <a:ext cx="3121055" cy="2363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10D67-FE37-094B-BF2D-F4B61F476DD9}"/>
              </a:ext>
            </a:extLst>
          </p:cNvPr>
          <p:cNvSpPr txBox="1"/>
          <p:nvPr/>
        </p:nvSpPr>
        <p:spPr>
          <a:xfrm>
            <a:off x="1181865" y="2043668"/>
            <a:ext cx="6053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F8CDF-BF92-5343-BEC1-842E88ABEA68}"/>
              </a:ext>
            </a:extLst>
          </p:cNvPr>
          <p:cNvSpPr txBox="1"/>
          <p:nvPr/>
        </p:nvSpPr>
        <p:spPr>
          <a:xfrm>
            <a:off x="14773665" y="2038419"/>
            <a:ext cx="6053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B6BDB-AEB2-E647-8562-8460B835C092}"/>
              </a:ext>
            </a:extLst>
          </p:cNvPr>
          <p:cNvSpPr txBox="1"/>
          <p:nvPr/>
        </p:nvSpPr>
        <p:spPr>
          <a:xfrm>
            <a:off x="9723437" y="2038419"/>
            <a:ext cx="302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Product Dev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ED7A4F-1EB4-6A44-B9C1-A9045DB3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614" y="9576919"/>
            <a:ext cx="1738046" cy="17380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1D914C-8F8D-F844-ABAB-98030626BE09}"/>
              </a:ext>
            </a:extLst>
          </p:cNvPr>
          <p:cNvSpPr txBox="1"/>
          <p:nvPr/>
        </p:nvSpPr>
        <p:spPr>
          <a:xfrm>
            <a:off x="9418637" y="11314965"/>
            <a:ext cx="3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</a:t>
            </a:r>
          </a:p>
          <a:p>
            <a:pPr algn="ctr"/>
            <a:r>
              <a:rPr lang="en-US" sz="2400" dirty="0"/>
              <a:t>Data Warehouse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E092B8D9-B0FC-F248-85FA-0C791ACA8E96}"/>
              </a:ext>
            </a:extLst>
          </p:cNvPr>
          <p:cNvSpPr/>
          <p:nvPr/>
        </p:nvSpPr>
        <p:spPr>
          <a:xfrm rot="10800000">
            <a:off x="10956737" y="8106318"/>
            <a:ext cx="685800" cy="1295400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4CAE3DD2-40F8-7E4B-8E36-36F40A3D4B02}"/>
              </a:ext>
            </a:extLst>
          </p:cNvPr>
          <p:cNvSpPr/>
          <p:nvPr/>
        </p:nvSpPr>
        <p:spPr>
          <a:xfrm rot="7409993">
            <a:off x="8452583" y="7441775"/>
            <a:ext cx="685800" cy="3467789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79D10AE1-A1AD-C940-B1AE-E3612143DB20}"/>
              </a:ext>
            </a:extLst>
          </p:cNvPr>
          <p:cNvSpPr/>
          <p:nvPr/>
        </p:nvSpPr>
        <p:spPr>
          <a:xfrm rot="14220000">
            <a:off x="13466682" y="7452785"/>
            <a:ext cx="685800" cy="3467789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735D3A-C9D2-7F47-89CC-5BF371FE9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5239802"/>
            <a:ext cx="3121056" cy="236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0817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4168-4E6B-AA4F-892A-65F86BC0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4EE68-D3EA-3149-A954-FF18751912CA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Could reduce software costs via standardization and reduced duplication</a:t>
            </a:r>
          </a:p>
          <a:p>
            <a:r>
              <a:rPr lang="en-US" dirty="0"/>
              <a:t>A possible better negotiating position with vendors</a:t>
            </a:r>
          </a:p>
          <a:p>
            <a:r>
              <a:rPr lang="en-US" dirty="0"/>
              <a:t>Reduced number of technologies results in smaller need for expertise in different software packages</a:t>
            </a:r>
          </a:p>
          <a:p>
            <a:r>
              <a:rPr lang="en-US" dirty="0"/>
              <a:t>Reduces the number of projects needed to integrate different platforms</a:t>
            </a:r>
          </a:p>
        </p:txBody>
      </p:sp>
    </p:spTree>
    <p:extLst>
      <p:ext uri="{BB962C8B-B14F-4D97-AF65-F5344CB8AC3E}">
        <p14:creationId xmlns:p14="http://schemas.microsoft.com/office/powerpoint/2010/main" val="32933638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7CBE-9FD2-2F4D-B164-B8E72BCE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 about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6ADFF-8562-F44B-B5C9-A01A0076B7B3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The BACC does not design information architecture or technology strategies</a:t>
            </a:r>
          </a:p>
          <a:p>
            <a:r>
              <a:rPr lang="en-US" dirty="0"/>
              <a:t>The BACC enters into a dialogue with system owners to ensure the information architecture and technology strategies support the organization’s information strategy</a:t>
            </a:r>
          </a:p>
          <a:p>
            <a:r>
              <a:rPr lang="en-US" dirty="0"/>
              <a:t>The scope of the BA function should be dictated by the business, not by technological solutions</a:t>
            </a:r>
          </a:p>
        </p:txBody>
      </p:sp>
    </p:spTree>
    <p:extLst>
      <p:ext uri="{BB962C8B-B14F-4D97-AF65-F5344CB8AC3E}">
        <p14:creationId xmlns:p14="http://schemas.microsoft.com/office/powerpoint/2010/main" val="11545761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35349</TotalTime>
  <Words>558</Words>
  <Application>Microsoft Macintosh PowerPoint</Application>
  <PresentationFormat>Custom</PresentationFormat>
  <Paragraphs>107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ＭＳ Ｐゴシック</vt:lpstr>
      <vt:lpstr>Arial</vt:lpstr>
      <vt:lpstr>Calibri</vt:lpstr>
      <vt:lpstr>Online Programs Template White[1]</vt:lpstr>
      <vt:lpstr>PowerPoint Presentation</vt:lpstr>
      <vt:lpstr>The information wheel</vt:lpstr>
      <vt:lpstr>Creating Learning</vt:lpstr>
      <vt:lpstr>PowerPoint Presentation</vt:lpstr>
      <vt:lpstr>PowerPoint Presentation</vt:lpstr>
      <vt:lpstr>Technology implications</vt:lpstr>
      <vt:lpstr>Technology implications</vt:lpstr>
      <vt:lpstr>Technology benefits</vt:lpstr>
      <vt:lpstr>Additional notes about technology</vt:lpstr>
      <vt:lpstr>Educating users</vt:lpstr>
      <vt:lpstr>Educating Users</vt:lpstr>
      <vt:lpstr>Prioritization</vt:lpstr>
      <vt:lpstr>BACC Competencies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526</cp:revision>
  <dcterms:created xsi:type="dcterms:W3CDTF">2007-05-02T01:14:38Z</dcterms:created>
  <dcterms:modified xsi:type="dcterms:W3CDTF">2019-08-06T19:50:36Z</dcterms:modified>
</cp:coreProperties>
</file>